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7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6F09-CD38-4850-83F6-3863565D2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CC1C7-34C6-4136-BA6C-3984173C2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187CB-D93D-4293-874D-EFF234AB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88FB-FC3F-4193-A56B-7CB2BD5C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17588-81C3-4BEC-86AA-8599096B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63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2B6D-ADBD-4078-9DC2-7DB86189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5D335-926C-4AFD-8F29-5FE66B9A4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CB194-10B0-4736-A99D-B0C510FE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EF9B4-210B-474B-B189-402764CD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A8CB5-912D-4A92-90B2-A97FCC1D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30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3BBF6-EA2D-47F7-9272-3BBB8DAB8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73665-7B83-4AC3-BF64-69677EE9D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B5299-96D1-4BC8-93B0-B85AB88CB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B5777-D291-4588-B3FA-E2B7A3BB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FE9D-6317-4465-A661-3707B479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88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707C-4765-4061-B473-47C05E46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7EFA-4264-47AF-8FC4-AD51D2A81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B55C-B290-46ED-A877-B4235C30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D9C7-4842-40C6-B20B-CA612E48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B1536-C1F4-478D-9884-BB66FBD9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02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0888E-738B-4320-ABE7-551CC93D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EB32F-ACF4-4288-B1AD-DE7C82C35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6ACD-9224-451E-A04D-B643E322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72432-9A9D-4957-BC34-39CFEDE9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A3C12-6D7D-4015-9761-ED68052B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24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CB72-D057-4136-81C1-3FAC0248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60AF-EECB-4DB2-A276-523B3CC27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C83E9-AC94-4DBD-B45D-A1DB5E4EC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C625A-A8DE-4610-AAC2-6C707BE3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E126A-0BB2-4C72-B4D7-DEB7AD6A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3E217-C3AA-4F57-A41A-E1AC4711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67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2DAF-3ABF-4115-AD79-4985FB14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FC258-60C9-4703-B7A5-0A41AC17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D4F1D-F720-4C30-AE88-A9C61D0B0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56E38-3F37-4FC3-9F91-4A8FB3156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1EFBC-22BA-4910-9452-304161D61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90036-AAA8-4288-A45B-031A9917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30D03-24C5-4A53-B35D-1E374A3D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088D2-7B61-4A5C-A681-56D6C1A8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37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D3F7-53D9-42F8-B949-696DE7C8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3E97F-EC8B-461B-B11A-3C39FA78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A496F-E109-4D4E-BC5D-3E54BECA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CBCA4-F43D-4691-A5A7-46A67367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92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3BCE5-D8E5-4E14-BFD6-C0DE8544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4B584A-6288-4999-A75B-E046DB62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AD779-8D79-4E6F-9458-FE7A36C8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44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26EA-BC35-452E-891C-D25F885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7E541-B45B-435C-8057-65AD66D5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CA6A7-7A89-48AD-B5D5-792D503C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53CF2-A56F-453C-91C4-9CEA24F7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CF78C-B7B4-4AAE-A083-E082A309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124C7-8394-4DF5-A196-C8FA20A4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15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8BAF-B07C-45D2-8A64-5BB3D569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D99A29-8799-4D30-A2EE-8444FC805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7C975-926F-4C8A-B2A1-EF6A4E56F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1FD3E-29EE-443F-90E6-9B523098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F0A9B-2F5B-4F76-8122-C1998876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85FD-91E1-471E-BAE1-58D65E05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65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6B1B1C-082F-4351-AF2E-68D60B66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CCFDE-AC0B-44BE-8B73-694E00902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D9186-FFEF-47A0-B30F-BDF446C6C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53A96-C961-40D4-B47F-0935C057169C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B5396-C133-4389-8FA6-3A2BC8034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D5758-ABD7-4C6E-B33C-706C13BAF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C1CA6-72DE-40C6-839A-BFC4B5099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83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140C6-C6C3-4FE0-97F8-4181BFB1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55B9E1A-04E8-435B-AFD3-A29368EBF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8778" y="2393016"/>
            <a:ext cx="5235387" cy="2456330"/>
          </a:xfrm>
        </p:spPr>
        <p:txBody>
          <a:bodyPr>
            <a:noAutofit/>
          </a:bodyPr>
          <a:lstStyle/>
          <a:p>
            <a:r>
              <a:rPr lang="en-IN" sz="8800" b="1" dirty="0">
                <a:ln w="317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 TRIPS ANALYSIS</a:t>
            </a:r>
            <a:endParaRPr lang="en-IN" sz="8800" dirty="0"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46889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00"/>
            <a:ext cx="9144000" cy="915988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the highest payment was made through which method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601789"/>
            <a:ext cx="9144000" cy="3560762"/>
          </a:xfrm>
          <a:noFill/>
        </p:spPr>
        <p:txBody>
          <a:bodyPr>
            <a:noAutofit/>
          </a:bodyPr>
          <a:lstStyle/>
          <a:p>
            <a:pPr algn="l"/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with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cte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as (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p.method,t.fare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highest_payment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dense_rank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() over(order by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t.fare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rnk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trips 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payment p on t.faremethod=p.id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order by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t.fare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method,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highest_payment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from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cte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where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rnk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=1;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A3E7E-EEEE-4FE4-B257-15DE1149A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3333" r="57890" b="36806"/>
          <a:stretch/>
        </p:blipFill>
        <p:spPr>
          <a:xfrm>
            <a:off x="1523999" y="5131218"/>
            <a:ext cx="6353176" cy="11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2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00"/>
            <a:ext cx="9144000" cy="915988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,Which two locations pair had the most trips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525589"/>
            <a:ext cx="9144000" cy="3560762"/>
          </a:xfrm>
          <a:noFill/>
        </p:spPr>
        <p:txBody>
          <a:bodyPr>
            <a:noAutofit/>
          </a:bodyPr>
          <a:lstStyle/>
          <a:p>
            <a:pPr algn="l"/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 with locations as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(select l1.assembly1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area_from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l2.assembly1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area_to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count(distinct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tripid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most_trips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rank() over(order by count(distinct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tripid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rnk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trips 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loc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l1 on t.loc_from=l1.id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loc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l2 on t.loc_to=l2.id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where l1.id&lt;&gt;l2.id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group by l1.assembly1,l2.assembly1)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area_from,area_to,most_trips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from locations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where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rnk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&lt;3;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0134B-E68C-4720-B731-F517D83B66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2917" r="57344" b="35972"/>
          <a:stretch/>
        </p:blipFill>
        <p:spPr>
          <a:xfrm>
            <a:off x="7181850" y="3875506"/>
            <a:ext cx="4867275" cy="14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6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00"/>
            <a:ext cx="9144000" cy="915988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which duration got the highest trips and fares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601789"/>
            <a:ext cx="9144000" cy="3236911"/>
          </a:xfrm>
          <a:noFill/>
        </p:spPr>
        <p:txBody>
          <a:bodyPr>
            <a:noAutofit/>
          </a:bodyPr>
          <a:lstStyle/>
          <a:p>
            <a:pPr algn="l"/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d.duration,count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(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tripid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total_trips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trips 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duration d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on t.duration=d.id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group by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d.duration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order by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total_trips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limit 1;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83E3F-CF5D-489B-8743-479F0F741F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2505" r="51172" b="37635"/>
          <a:stretch/>
        </p:blipFill>
        <p:spPr>
          <a:xfrm>
            <a:off x="1523998" y="5095875"/>
            <a:ext cx="6248401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0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00"/>
            <a:ext cx="9144000" cy="915988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,which area got highest trips in which duration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525588"/>
            <a:ext cx="9144000" cy="3827461"/>
          </a:xfrm>
          <a:noFill/>
        </p:spPr>
        <p:txBody>
          <a:bodyPr>
            <a:noAutofit/>
          </a:bodyPr>
          <a:lstStyle/>
          <a:p>
            <a:pPr algn="l"/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l.assembly1 as area 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d.duration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, count(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t.tripid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total_trips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trips 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loc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l on t.loc_from=l.id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duration d on t.duration=d.id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group by l.assembly1,d.duration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order by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total_trips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limit 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757AF-C897-4B3B-BAE8-C4CA5B00A1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2778" r="51328" b="37083"/>
          <a:stretch/>
        </p:blipFill>
        <p:spPr>
          <a:xfrm>
            <a:off x="1523999" y="5459830"/>
            <a:ext cx="6334126" cy="9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5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85800"/>
            <a:ext cx="9363076" cy="619125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, which area got the highest fares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525588"/>
            <a:ext cx="9144000" cy="3475037"/>
          </a:xfrm>
          <a:noFill/>
        </p:spPr>
        <p:txBody>
          <a:bodyPr>
            <a:noAutofit/>
          </a:bodyPr>
          <a:lstStyle/>
          <a:p>
            <a:pPr algn="l"/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l.assembly1 as area 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sum(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t.fare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total_fare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trips 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loc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l on t.loc_from=l.id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group by l.assembly1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order by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total_fare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limit 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8D25A-028D-493A-867D-7710834E53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3472" r="51172" b="36806"/>
          <a:stretch/>
        </p:blipFill>
        <p:spPr>
          <a:xfrm>
            <a:off x="1523999" y="5067300"/>
            <a:ext cx="6419851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5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76275"/>
            <a:ext cx="9363076" cy="619125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, which area got the highest trips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525588"/>
            <a:ext cx="9144000" cy="3475037"/>
          </a:xfrm>
          <a:noFill/>
        </p:spPr>
        <p:txBody>
          <a:bodyPr>
            <a:noAutofit/>
          </a:bodyPr>
          <a:lstStyle/>
          <a:p>
            <a:pPr algn="l"/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l.assembly1 as area 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count(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t.tripid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total_trips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trips 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loc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l on t.loc_from=l.id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group by l.assembly1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order by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total_trips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limit 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6CE99-FE3A-4E99-8536-1E69A806DA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2778" r="51250" b="36944"/>
          <a:stretch/>
        </p:blipFill>
        <p:spPr>
          <a:xfrm>
            <a:off x="1523999" y="5007392"/>
            <a:ext cx="6467476" cy="10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3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975"/>
            <a:ext cx="9363076" cy="963613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, which area got the highest cancellation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1449388"/>
            <a:ext cx="9144000" cy="5170487"/>
          </a:xfrm>
          <a:noFill/>
        </p:spPr>
        <p:txBody>
          <a:bodyPr>
            <a:noAutofit/>
          </a:bodyPr>
          <a:lstStyle/>
          <a:p>
            <a:pPr algn="l"/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with 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cte</a:t>
            </a: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as(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loc_from,count</a:t>
            </a: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(*)- sum(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customer_not_cancelled</a:t>
            </a: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as cancellation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trips_details</a:t>
            </a:r>
            <a:endParaRPr lang="en-I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group by 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loc_from</a:t>
            </a:r>
            <a:endParaRPr lang="en-I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order by cancellation 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l.assembly1 as area , 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cte.cancellation</a:t>
            </a: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as cancelled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cte</a:t>
            </a:r>
            <a:endParaRPr lang="en-I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loc</a:t>
            </a: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 l on cte.loc_from=l.id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order by cancelled </a:t>
            </a:r>
            <a:r>
              <a:rPr lang="en-IN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endParaRPr lang="en-IN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limit 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7EA06-D151-4904-8D00-696D6EBD07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3056" r="59219" b="38055"/>
          <a:stretch/>
        </p:blipFill>
        <p:spPr>
          <a:xfrm>
            <a:off x="1609723" y="5638799"/>
            <a:ext cx="6353177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3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D26939-668A-47BB-BE10-AD8E5745A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F4214-6C55-4193-AE99-2FDE9C8D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24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IN" sz="11000" b="1" dirty="0">
                <a:ln>
                  <a:solidFill>
                    <a:schemeClr val="tx1"/>
                  </a:solidFill>
                </a:ln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14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800101"/>
            <a:ext cx="9144000" cy="811212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This database consists of 5 tables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788737"/>
            <a:ext cx="9144000" cy="3922712"/>
          </a:xfrm>
          <a:noFill/>
        </p:spPr>
        <p:txBody>
          <a:bodyPr>
            <a:normAutofit/>
          </a:bodyPr>
          <a:lstStyle/>
          <a:p>
            <a:pPr marL="514350" indent="-514350" algn="l">
              <a:buAutoNum type="arabicParenR"/>
            </a:pP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(Body)"/>
              </a:rPr>
              <a:t>Trips</a:t>
            </a:r>
          </a:p>
          <a:p>
            <a:pPr marL="514350" indent="-514350" algn="l">
              <a:buAutoNum type="arabicParenR"/>
            </a:pPr>
            <a:r>
              <a:rPr lang="en-IN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(Body)"/>
              </a:rPr>
              <a:t>Trips_details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(Body)"/>
            </a:endParaRPr>
          </a:p>
          <a:p>
            <a:pPr marL="514350" indent="-514350" algn="l">
              <a:buAutoNum type="arabicParenR"/>
            </a:pPr>
            <a:r>
              <a:rPr lang="en-IN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(Body)"/>
              </a:rPr>
              <a:t>Loc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(Body)"/>
            </a:endParaRPr>
          </a:p>
          <a:p>
            <a:pPr marL="514350" indent="-514350" algn="l">
              <a:buAutoNum type="arabicParenR"/>
            </a:pP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(Body)"/>
              </a:rPr>
              <a:t>Duration</a:t>
            </a:r>
          </a:p>
          <a:p>
            <a:pPr marL="514350" indent="-514350" algn="l">
              <a:buAutoNum type="arabicParenR"/>
            </a:pP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(Body)"/>
              </a:rPr>
              <a:t>Payment</a:t>
            </a:r>
          </a:p>
          <a:p>
            <a:pPr marL="514350" indent="-514350" algn="l">
              <a:buAutoNum type="arabicParenR"/>
            </a:pPr>
            <a:endParaRPr lang="en-IN" sz="2800" dirty="0">
              <a:latin typeface="Calibri(Body)"/>
            </a:endParaRPr>
          </a:p>
        </p:txBody>
      </p:sp>
    </p:spTree>
    <p:extLst>
      <p:ext uri="{BB962C8B-B14F-4D97-AF65-F5344CB8AC3E}">
        <p14:creationId xmlns:p14="http://schemas.microsoft.com/office/powerpoint/2010/main" val="148091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81051"/>
            <a:ext cx="9144000" cy="811212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Table Trips consists of columns: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1781175"/>
            <a:ext cx="10327343" cy="4429125"/>
          </a:xfrm>
          <a:noFill/>
        </p:spPr>
        <p:txBody>
          <a:bodyPr>
            <a:normAutofit lnSpcReduction="10000"/>
          </a:bodyPr>
          <a:lstStyle/>
          <a:p>
            <a:pPr marL="514350" indent="-514350" algn="l">
              <a:buAutoNum type="arabicParenR"/>
            </a:pPr>
            <a:r>
              <a:rPr lang="en-IN" sz="2800" dirty="0" err="1">
                <a:latin typeface="Calibri(Body)"/>
              </a:rPr>
              <a:t>Tripid</a:t>
            </a:r>
            <a:r>
              <a:rPr lang="en-IN" sz="2800" dirty="0">
                <a:latin typeface="Calibri(Body)"/>
              </a:rPr>
              <a:t> - Contains id of the trip</a:t>
            </a:r>
          </a:p>
          <a:p>
            <a:pPr marL="514350" indent="-514350" algn="l">
              <a:buAutoNum type="arabicParenR"/>
            </a:pPr>
            <a:r>
              <a:rPr lang="en-IN" sz="2800" dirty="0" err="1">
                <a:latin typeface="Calibri(Body)"/>
              </a:rPr>
              <a:t>Faremethod</a:t>
            </a:r>
            <a:r>
              <a:rPr lang="en-IN" sz="2800" dirty="0">
                <a:latin typeface="Calibri(Body)"/>
              </a:rPr>
              <a:t> - Contains id of the method used for payment</a:t>
            </a:r>
          </a:p>
          <a:p>
            <a:pPr marL="514350" indent="-514350" algn="l">
              <a:buAutoNum type="arabicParenR"/>
            </a:pPr>
            <a:r>
              <a:rPr lang="en-IN" sz="2800" dirty="0">
                <a:latin typeface="Calibri(Body)"/>
              </a:rPr>
              <a:t>Fare - Contains the fare data given by customer for the trip</a:t>
            </a:r>
          </a:p>
          <a:p>
            <a:pPr marL="514350" indent="-514350" algn="l">
              <a:buAutoNum type="arabicParenR"/>
            </a:pPr>
            <a:r>
              <a:rPr lang="en-IN" sz="2800" dirty="0" err="1">
                <a:latin typeface="Calibri(Body)"/>
              </a:rPr>
              <a:t>Loc_from</a:t>
            </a:r>
            <a:r>
              <a:rPr lang="en-IN" sz="2800" dirty="0">
                <a:latin typeface="Calibri(Body)"/>
              </a:rPr>
              <a:t> - Contains the location from where trip was originated.</a:t>
            </a:r>
          </a:p>
          <a:p>
            <a:pPr marL="514350" indent="-514350" algn="l">
              <a:buAutoNum type="arabicParenR"/>
            </a:pPr>
            <a:r>
              <a:rPr lang="en-IN" sz="2800" dirty="0" err="1">
                <a:latin typeface="Calibri(Body)"/>
              </a:rPr>
              <a:t>Loc_to</a:t>
            </a:r>
            <a:r>
              <a:rPr lang="en-IN" sz="2800" dirty="0">
                <a:latin typeface="Calibri(Body)"/>
              </a:rPr>
              <a:t> - Contains the location from where trip was ended.</a:t>
            </a:r>
          </a:p>
          <a:p>
            <a:pPr marL="514350" indent="-514350" algn="l">
              <a:buAutoNum type="arabicParenR"/>
            </a:pPr>
            <a:r>
              <a:rPr lang="en-IN" sz="2800" dirty="0" err="1">
                <a:latin typeface="Calibri(Body)"/>
              </a:rPr>
              <a:t>Driverid</a:t>
            </a:r>
            <a:r>
              <a:rPr lang="en-IN" sz="2800" dirty="0">
                <a:latin typeface="Calibri(Body)"/>
              </a:rPr>
              <a:t> - Contains id of the driver.</a:t>
            </a:r>
          </a:p>
          <a:p>
            <a:pPr marL="514350" indent="-514350" algn="l">
              <a:buAutoNum type="arabicParenR"/>
            </a:pPr>
            <a:r>
              <a:rPr lang="en-IN" sz="2800" dirty="0" err="1">
                <a:latin typeface="Calibri(Body)"/>
              </a:rPr>
              <a:t>Custid</a:t>
            </a:r>
            <a:r>
              <a:rPr lang="en-IN" sz="2800" dirty="0">
                <a:latin typeface="Calibri(Body)"/>
              </a:rPr>
              <a:t> - Contains id of the customer</a:t>
            </a:r>
          </a:p>
          <a:p>
            <a:pPr marL="514350" indent="-514350" algn="l">
              <a:buAutoNum type="arabicParenR"/>
            </a:pPr>
            <a:r>
              <a:rPr lang="en-IN" sz="2800" dirty="0">
                <a:latin typeface="Calibri(Body)"/>
              </a:rPr>
              <a:t>Distance - </a:t>
            </a:r>
            <a:r>
              <a:rPr lang="en-IN" sz="2800" dirty="0" err="1">
                <a:latin typeface="Calibri(Body)"/>
              </a:rPr>
              <a:t>Conatins</a:t>
            </a:r>
            <a:r>
              <a:rPr lang="en-IN" sz="2800" dirty="0">
                <a:latin typeface="Calibri(Body)"/>
              </a:rPr>
              <a:t> the data for Distance.</a:t>
            </a:r>
          </a:p>
          <a:p>
            <a:pPr marL="514350" indent="-514350" algn="l">
              <a:buAutoNum type="arabicParenR"/>
            </a:pPr>
            <a:r>
              <a:rPr lang="en-IN" sz="2800" dirty="0">
                <a:latin typeface="Calibri(Body)"/>
              </a:rPr>
              <a:t>Duration - </a:t>
            </a:r>
            <a:r>
              <a:rPr lang="en-IN" sz="2800" dirty="0" err="1">
                <a:latin typeface="Calibri(Body)"/>
              </a:rPr>
              <a:t>Conatins</a:t>
            </a:r>
            <a:r>
              <a:rPr lang="en-IN" sz="2800" dirty="0">
                <a:latin typeface="Calibri(Body)"/>
              </a:rPr>
              <a:t> the id for Duration.</a:t>
            </a:r>
          </a:p>
          <a:p>
            <a:pPr algn="l"/>
            <a:endParaRPr lang="en-IN" sz="2800" dirty="0">
              <a:latin typeface="Calibri(Body)"/>
            </a:endParaRPr>
          </a:p>
        </p:txBody>
      </p:sp>
    </p:spTree>
    <p:extLst>
      <p:ext uri="{BB962C8B-B14F-4D97-AF65-F5344CB8AC3E}">
        <p14:creationId xmlns:p14="http://schemas.microsoft.com/office/powerpoint/2010/main" val="263387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81051"/>
            <a:ext cx="9144000" cy="811212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Table </a:t>
            </a:r>
            <a:r>
              <a:rPr lang="en-IN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trips_deatils</a:t>
            </a:r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consists of columns: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1752600"/>
            <a:ext cx="10497673" cy="4429125"/>
          </a:xfrm>
          <a:noFill/>
        </p:spPr>
        <p:txBody>
          <a:bodyPr>
            <a:normAutofit fontScale="92500" lnSpcReduction="10000"/>
          </a:bodyPr>
          <a:lstStyle/>
          <a:p>
            <a:pPr marL="514350" indent="-514350" algn="l">
              <a:buAutoNum type="arabicParenR"/>
            </a:pPr>
            <a:r>
              <a:rPr lang="en-IN" sz="2800" dirty="0" err="1">
                <a:latin typeface="Calibri(Body)"/>
              </a:rPr>
              <a:t>Tripid</a:t>
            </a:r>
            <a:r>
              <a:rPr lang="en-IN" sz="2800" dirty="0">
                <a:latin typeface="Calibri(Body)"/>
              </a:rPr>
              <a:t>- Contains the id of the trip.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IN" sz="2800" dirty="0" err="1">
                <a:latin typeface="Calibri(Body)"/>
              </a:rPr>
              <a:t>Loc_from</a:t>
            </a:r>
            <a:r>
              <a:rPr lang="en-IN" sz="2800" dirty="0">
                <a:latin typeface="Calibri(Body)"/>
              </a:rPr>
              <a:t> - Contains the location from where trip originated.</a:t>
            </a:r>
          </a:p>
          <a:p>
            <a:pPr marL="514350" indent="-514350" algn="l">
              <a:buAutoNum type="arabicParenR"/>
            </a:pPr>
            <a:r>
              <a:rPr lang="en-IN" sz="2800" dirty="0">
                <a:latin typeface="Calibri(Body)"/>
              </a:rPr>
              <a:t>Searches - Does the customer entered start and end location(0/1)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IN" sz="2800" dirty="0" err="1">
                <a:latin typeface="Calibri(Body)"/>
              </a:rPr>
              <a:t>Searches_got_estimate</a:t>
            </a:r>
            <a:r>
              <a:rPr lang="en-IN" sz="2800" dirty="0">
                <a:latin typeface="Calibri(Body)"/>
              </a:rPr>
              <a:t> - Does the customer checked the fare (0/1) </a:t>
            </a:r>
          </a:p>
          <a:p>
            <a:pPr marL="514350" indent="-514350" algn="l">
              <a:buAutoNum type="arabicParenR"/>
            </a:pPr>
            <a:r>
              <a:rPr lang="en-IN" sz="2800" dirty="0" err="1">
                <a:latin typeface="Calibri(Body)"/>
              </a:rPr>
              <a:t>Searches_for_quotes</a:t>
            </a:r>
            <a:r>
              <a:rPr lang="en-IN" sz="2800" dirty="0">
                <a:latin typeface="Calibri(Body)"/>
              </a:rPr>
              <a:t> - Does the customer search for the driver(0/1)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IN" sz="2800" dirty="0" err="1">
                <a:latin typeface="Calibri(Body)"/>
              </a:rPr>
              <a:t>Searches_got_quotes</a:t>
            </a:r>
            <a:r>
              <a:rPr lang="en-IN" sz="2800" dirty="0">
                <a:latin typeface="Calibri(Body)"/>
              </a:rPr>
              <a:t>- Does the customer got the driver(0/1)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IN" sz="2800" dirty="0" err="1">
                <a:latin typeface="Calibri(Body)"/>
              </a:rPr>
              <a:t>Customer_not_cancelled</a:t>
            </a:r>
            <a:r>
              <a:rPr lang="en-IN" sz="2800" dirty="0">
                <a:latin typeface="Calibri(Body)"/>
              </a:rPr>
              <a:t> - Does the customer not cancelled the ride(0/1)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IN" sz="2800" dirty="0" err="1">
                <a:latin typeface="Calibri(Body)"/>
              </a:rPr>
              <a:t>Driver_not_cancelled</a:t>
            </a:r>
            <a:r>
              <a:rPr lang="en-IN" sz="2800" dirty="0">
                <a:latin typeface="Calibri(Body)"/>
              </a:rPr>
              <a:t> - Does the driver not cancelled the ride(0/1)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IN" sz="2800" dirty="0" err="1">
                <a:latin typeface="Calibri(Body)"/>
              </a:rPr>
              <a:t>Otp_entered</a:t>
            </a:r>
            <a:r>
              <a:rPr lang="en-IN" sz="2800" dirty="0">
                <a:latin typeface="Calibri(Body)"/>
              </a:rPr>
              <a:t> - Does the </a:t>
            </a:r>
            <a:r>
              <a:rPr lang="en-IN" sz="2800" dirty="0" err="1">
                <a:latin typeface="Calibri(Body)"/>
              </a:rPr>
              <a:t>otp</a:t>
            </a:r>
            <a:r>
              <a:rPr lang="en-IN" sz="2800" dirty="0">
                <a:latin typeface="Calibri(Body)"/>
              </a:rPr>
              <a:t> was entered (0/1)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IN" sz="2800" dirty="0" err="1">
                <a:latin typeface="Calibri(Body)"/>
              </a:rPr>
              <a:t>End_ride</a:t>
            </a:r>
            <a:r>
              <a:rPr lang="en-IN" sz="2800" dirty="0">
                <a:latin typeface="Calibri(Body)"/>
              </a:rPr>
              <a:t> - Does the ride ended(0/1)</a:t>
            </a:r>
          </a:p>
          <a:p>
            <a:pPr marL="514350" indent="-514350" algn="l">
              <a:buAutoNum type="arabicParenR"/>
            </a:pPr>
            <a:endParaRPr lang="en-IN" sz="2800" dirty="0">
              <a:latin typeface="Calibri(Body)"/>
            </a:endParaRPr>
          </a:p>
          <a:p>
            <a:pPr marL="514350" indent="-514350" algn="l">
              <a:buAutoNum type="arabicParenR"/>
            </a:pPr>
            <a:endParaRPr lang="en-IN" sz="2800" dirty="0">
              <a:latin typeface="Calibri(Body)"/>
            </a:endParaRPr>
          </a:p>
          <a:p>
            <a:pPr marL="514350" indent="-514350" algn="l">
              <a:buAutoNum type="arabicParenR"/>
            </a:pPr>
            <a:endParaRPr lang="en-IN" sz="2800" dirty="0">
              <a:latin typeface="Calibri(Body)"/>
            </a:endParaRPr>
          </a:p>
          <a:p>
            <a:pPr algn="l"/>
            <a:endParaRPr lang="en-IN" sz="2800" dirty="0">
              <a:latin typeface="Calibri(Body)"/>
            </a:endParaRPr>
          </a:p>
        </p:txBody>
      </p:sp>
    </p:spTree>
    <p:extLst>
      <p:ext uri="{BB962C8B-B14F-4D97-AF65-F5344CB8AC3E}">
        <p14:creationId xmlns:p14="http://schemas.microsoft.com/office/powerpoint/2010/main" val="399293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90576"/>
            <a:ext cx="9144000" cy="811212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Table </a:t>
            </a:r>
            <a:r>
              <a:rPr lang="en-IN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Loc</a:t>
            </a:r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consists of columns: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614598"/>
            <a:ext cx="9144000" cy="996170"/>
          </a:xfrm>
          <a:noFill/>
        </p:spPr>
        <p:txBody>
          <a:bodyPr>
            <a:normAutofit/>
          </a:bodyPr>
          <a:lstStyle/>
          <a:p>
            <a:pPr marL="514350" indent="-514350" algn="l">
              <a:buAutoNum type="arabicParenR"/>
            </a:pPr>
            <a:r>
              <a:rPr lang="en-IN" sz="2800" dirty="0">
                <a:latin typeface="Calibri(Body)"/>
              </a:rPr>
              <a:t>Id - Contains the id of the location</a:t>
            </a:r>
          </a:p>
          <a:p>
            <a:pPr marL="514350" indent="-514350" algn="l">
              <a:buAutoNum type="arabicParenR"/>
            </a:pPr>
            <a:r>
              <a:rPr lang="en-IN" sz="2800" dirty="0">
                <a:latin typeface="Calibri(Body)"/>
              </a:rPr>
              <a:t>Assembly - Contains the name of the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FD068-07CA-4753-98F3-9C2781815797}"/>
              </a:ext>
            </a:extLst>
          </p:cNvPr>
          <p:cNvSpPr txBox="1"/>
          <p:nvPr/>
        </p:nvSpPr>
        <p:spPr>
          <a:xfrm>
            <a:off x="1523999" y="2684464"/>
            <a:ext cx="6872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Table Duration consists of columns:</a:t>
            </a:r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05CA18-6450-45B4-B721-B44937772B60}"/>
              </a:ext>
            </a:extLst>
          </p:cNvPr>
          <p:cNvSpPr txBox="1"/>
          <p:nvPr/>
        </p:nvSpPr>
        <p:spPr>
          <a:xfrm>
            <a:off x="1523999" y="3330795"/>
            <a:ext cx="9144000" cy="99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lnSpc>
                <a:spcPct val="90000"/>
              </a:lnSpc>
              <a:spcBef>
                <a:spcPts val="1000"/>
              </a:spcBef>
              <a:buAutoNum type="arabicParenR"/>
            </a:pPr>
            <a:r>
              <a:rPr lang="en-IN" sz="2800" dirty="0">
                <a:latin typeface="Calibri(Body)"/>
              </a:rPr>
              <a:t>Id - Contains the id of the duration</a:t>
            </a:r>
          </a:p>
          <a:p>
            <a:pPr marL="514350" indent="-514350" algn="l">
              <a:lnSpc>
                <a:spcPct val="90000"/>
              </a:lnSpc>
              <a:spcBef>
                <a:spcPts val="1000"/>
              </a:spcBef>
              <a:buAutoNum type="arabicParenR"/>
            </a:pPr>
            <a:r>
              <a:rPr lang="en-IN" sz="2800" dirty="0">
                <a:latin typeface="Calibri(Body)"/>
              </a:rPr>
              <a:t>Duration - Contains duration interval such as 0-1 or 13-14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D5FAC-67D0-4AD0-BF1A-5F4C731C8AB4}"/>
              </a:ext>
            </a:extLst>
          </p:cNvPr>
          <p:cNvSpPr txBox="1"/>
          <p:nvPr/>
        </p:nvSpPr>
        <p:spPr>
          <a:xfrm>
            <a:off x="1523999" y="4432193"/>
            <a:ext cx="6872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Table Payment consists of columns: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31E61-8CFC-4CF5-91E4-E10426CDBDCC}"/>
              </a:ext>
            </a:extLst>
          </p:cNvPr>
          <p:cNvSpPr txBox="1"/>
          <p:nvPr/>
        </p:nvSpPr>
        <p:spPr>
          <a:xfrm>
            <a:off x="1523998" y="5078524"/>
            <a:ext cx="10515601" cy="99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lnSpc>
                <a:spcPct val="90000"/>
              </a:lnSpc>
              <a:spcBef>
                <a:spcPts val="1000"/>
              </a:spcBef>
              <a:buAutoNum type="arabicParenR"/>
            </a:pPr>
            <a:r>
              <a:rPr lang="en-IN" sz="2800" dirty="0">
                <a:latin typeface="Calibri(Body)"/>
              </a:rPr>
              <a:t>Id- Contains the id of the payment method</a:t>
            </a:r>
          </a:p>
          <a:p>
            <a:pPr marL="514350" indent="-514350" algn="l">
              <a:lnSpc>
                <a:spcPct val="90000"/>
              </a:lnSpc>
              <a:spcBef>
                <a:spcPts val="1000"/>
              </a:spcBef>
              <a:buAutoNum type="arabicParenR"/>
            </a:pPr>
            <a:r>
              <a:rPr lang="en-IN" sz="2800" dirty="0">
                <a:latin typeface="Calibri(Body)"/>
              </a:rPr>
              <a:t>Method- Contains the name of payment method such as Cash.</a:t>
            </a:r>
          </a:p>
        </p:txBody>
      </p:sp>
    </p:spTree>
    <p:extLst>
      <p:ext uri="{BB962C8B-B14F-4D97-AF65-F5344CB8AC3E}">
        <p14:creationId xmlns:p14="http://schemas.microsoft.com/office/powerpoint/2010/main" val="94575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90576"/>
            <a:ext cx="9144000" cy="811212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total Completed trips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895530"/>
            <a:ext cx="9144000" cy="1690578"/>
          </a:xfrm>
          <a:noFill/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select count(</a:t>
            </a:r>
            <a:r>
              <a:rPr lang="en-IN" sz="28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tripid</a:t>
            </a:r>
            <a:r>
              <a:rPr lang="en-IN" sz="28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) as </a:t>
            </a:r>
            <a:r>
              <a:rPr lang="en-IN" sz="28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total_trips</a:t>
            </a:r>
            <a:r>
              <a:rPr lang="en-IN" sz="28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 from </a:t>
            </a:r>
            <a:r>
              <a:rPr lang="en-IN" sz="28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trips_details</a:t>
            </a:r>
            <a:endParaRPr lang="en-IN" sz="28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where </a:t>
            </a:r>
            <a:r>
              <a:rPr lang="en-IN" sz="28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end_ride</a:t>
            </a:r>
            <a:r>
              <a:rPr lang="en-IN" sz="28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Calibri(Body)"/>
              </a:rPr>
              <a:t>=1;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45EAE-AA57-4A3B-B058-1CB2AFC39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6" t="54025" r="55090" b="38413"/>
          <a:stretch/>
        </p:blipFill>
        <p:spPr>
          <a:xfrm>
            <a:off x="1523999" y="3879849"/>
            <a:ext cx="6410326" cy="9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5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90576"/>
            <a:ext cx="9144000" cy="811212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booking cancellation rate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895529"/>
            <a:ext cx="9144000" cy="2076396"/>
          </a:xfrm>
          <a:noFill/>
        </p:spPr>
        <p:txBody>
          <a:bodyPr>
            <a:normAutofit fontScale="92500" lnSpcReduction="10000"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Round((count(*) - sum(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customer_not_cancelled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)) * 100 / count(*),2) 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cancellation_rate_percentage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trips_details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48B2C-46FF-450B-BDC9-1D55D32BC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53473" r="55703" b="39027"/>
          <a:stretch/>
        </p:blipFill>
        <p:spPr>
          <a:xfrm>
            <a:off x="1523998" y="4105274"/>
            <a:ext cx="6419851" cy="10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0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90576"/>
            <a:ext cx="9144000" cy="811212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Conversion rate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748658"/>
            <a:ext cx="9144000" cy="2285945"/>
          </a:xfrm>
          <a:noFill/>
        </p:spPr>
        <p:txBody>
          <a:bodyPr>
            <a:normAutofit lnSpcReduction="10000"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round(sum(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end_ride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* 100.0 / sum(searches),2) as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conversion_rate_percentage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trips_details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82A4D-85C0-4DBC-A77A-FBCF20641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2778" r="53594" b="37778"/>
          <a:stretch/>
        </p:blipFill>
        <p:spPr>
          <a:xfrm>
            <a:off x="1523999" y="4181473"/>
            <a:ext cx="6410326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6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AC888-B02D-4BC4-B3F6-7309848D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88702" cy="76525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53F191-1825-4F27-A064-9A0C0F6C4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90576"/>
            <a:ext cx="9144000" cy="811212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Write a SQL Query for ,Which is the most used payment method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3015527-7726-46DD-8704-D730F36E0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724024"/>
            <a:ext cx="9144000" cy="3219451"/>
          </a:xfrm>
          <a:noFill/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Ans: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select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p.method,count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(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t.faremethod</a:t>
            </a: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) as count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from trips 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inner join payment p on t.faremethod=p.id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group by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p.method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order by count </a:t>
            </a:r>
            <a:r>
              <a:rPr lang="en-IN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desc</a:t>
            </a:r>
            <a:endParaRPr lang="en-IN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latin typeface="Calibri(Body)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Calibri(Body)"/>
              </a:rPr>
              <a:t>limit 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166D3-8E7C-4C3C-A1E3-50A102695B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3332" r="51406" b="38196"/>
          <a:stretch/>
        </p:blipFill>
        <p:spPr>
          <a:xfrm>
            <a:off x="1523998" y="4943475"/>
            <a:ext cx="6419851" cy="11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20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1048</Words>
  <Application>Microsoft Office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Calibri(Body)</vt:lpstr>
      <vt:lpstr>Office Theme</vt:lpstr>
      <vt:lpstr>PowerPoint Presentation</vt:lpstr>
      <vt:lpstr>This database consists of 5 tables</vt:lpstr>
      <vt:lpstr>Table Trips consists of columns:</vt:lpstr>
      <vt:lpstr>Table trips_deatils consists of columns:</vt:lpstr>
      <vt:lpstr>Table Loc consists of columns:</vt:lpstr>
      <vt:lpstr>Write a SQL Query for total Completed trips</vt:lpstr>
      <vt:lpstr>Write a SQL Query for booking cancellation rate</vt:lpstr>
      <vt:lpstr>Write a SQL Query for Conversion rate</vt:lpstr>
      <vt:lpstr>Write a SQL Query for ,Which is the most used payment method</vt:lpstr>
      <vt:lpstr>Write a SQL Query for the highest payment was made through which method </vt:lpstr>
      <vt:lpstr>Write a SQL Query for ,Which two locations pair had the most trips</vt:lpstr>
      <vt:lpstr>Write a SQL Query for which duration got the highest trips and fares</vt:lpstr>
      <vt:lpstr>Write a SQL Query for ,which area got highest trips in which duration</vt:lpstr>
      <vt:lpstr>Write a SQL Query for , which area got the highest fares</vt:lpstr>
      <vt:lpstr>Write a SQL Query for , which area got the highest trips</vt:lpstr>
      <vt:lpstr>Write a SQL Query for , which area got the highest cancellation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Ritik Meshram</dc:creator>
  <cp:lastModifiedBy>Ritik Meshram</cp:lastModifiedBy>
  <cp:revision>21</cp:revision>
  <dcterms:created xsi:type="dcterms:W3CDTF">2024-04-01T10:20:49Z</dcterms:created>
  <dcterms:modified xsi:type="dcterms:W3CDTF">2024-04-02T18:06:22Z</dcterms:modified>
</cp:coreProperties>
</file>